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1" r:id="rId9"/>
    <p:sldId id="270" r:id="rId10"/>
    <p:sldId id="271" r:id="rId11"/>
    <p:sldId id="263" r:id="rId12"/>
    <p:sldId id="272" r:id="rId13"/>
    <p:sldId id="264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FF00FF"/>
    <a:srgbClr val="66FFFF"/>
    <a:srgbClr val="CC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2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6C4C-31F4-499B-A03C-250D8D6FC1F2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417-D2A7-43B9-AECD-CBB6D820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348C-1CFB-438F-9FB3-1782D69E0054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D4D5-F751-435E-A094-65FBEE642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3DB8-20A8-43C9-992B-B8B696F0B1DB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06B8-A66F-4ACF-AB7E-70458DF2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80F8-B007-40E1-A2E6-FAAF42743354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8517-B897-4B85-86F3-ACAAED212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5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A966-4B8A-40FA-9EFC-149541CFCF3D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6EE2-594E-4782-A11C-4582D5B94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DF9C-E731-4334-A303-FC13425BAFDC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F71D-92C6-4F06-98C6-FCC595AD3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8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C0AE-0198-4A45-81A7-2A39FA5C2208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D716-0A2B-4ACC-BD25-87CBEF55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4419-F97B-48D1-A795-77FCAD1AE743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60D7-738A-4AEA-BB0A-FB39B61C4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3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CF5A-202E-418F-846F-38524599AB59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2C8F-4858-4E37-A92B-72531C20D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42BB-028C-4F5D-8B58-7BB5463AE424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56F4-18CB-4A69-B2D0-08DE34EDC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9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972B-373A-4A0F-A065-86EAD220756F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5DFA-FC00-44E8-994D-9AA43D8CE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F0304C-CA0F-4902-AC88-F6C706E94BD5}" type="datetimeFigureOut">
              <a:rPr lang="ru-RU"/>
              <a:pPr>
                <a:defRPr/>
              </a:pPr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81A334-BF35-4B8A-9A5A-00D45A5C4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9286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Автор: учитель математики Уткина Мария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857232"/>
            <a:ext cx="6761484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Степень с целым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показателем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1071563" y="642938"/>
            <a:ext cx="7072312" cy="1571625"/>
          </a:xfrm>
        </p:spPr>
        <p:txBody>
          <a:bodyPr/>
          <a:lstStyle/>
          <a:p>
            <a:r>
              <a:rPr lang="ru-RU" smtClean="0">
                <a:solidFill>
                  <a:srgbClr val="00FFFF"/>
                </a:solidFill>
                <a:latin typeface="Monotype Corsiva" pitchFamily="66" charset="0"/>
              </a:rPr>
              <a:t>Успех – это результат определённых умений и навыков.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071688"/>
            <a:ext cx="7072312" cy="3929062"/>
          </a:xfrm>
        </p:spPr>
        <p:txBody>
          <a:bodyPr/>
          <a:lstStyle/>
          <a:p>
            <a:r>
              <a:rPr lang="ru-RU" sz="4000" smtClean="0">
                <a:solidFill>
                  <a:srgbClr val="CC00FF"/>
                </a:solidFill>
              </a:rPr>
              <a:t>Поэтому, чтобы достичь успеха будем использовать  умения и навыки в процессе решения упражнений. При выполнении данного задания вы должны получить афоризм.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5208" r="7628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785813" y="642938"/>
            <a:ext cx="7772400" cy="785812"/>
          </a:xfrm>
        </p:spPr>
        <p:txBody>
          <a:bodyPr/>
          <a:lstStyle/>
          <a:p>
            <a:pPr eaLnBrk="1" hangingPunct="1"/>
            <a:endParaRPr lang="ru-RU" sz="11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2928938"/>
          <a:ext cx="8143875" cy="2143125"/>
        </p:xfrm>
        <a:graphic>
          <a:graphicData uri="http://schemas.openxmlformats.org/drawingml/2006/table">
            <a:tbl>
              <a:tblPr/>
              <a:tblGrid>
                <a:gridCol w="581025"/>
                <a:gridCol w="581025"/>
                <a:gridCol w="582613"/>
                <a:gridCol w="581025"/>
                <a:gridCol w="581025"/>
                <a:gridCol w="581025"/>
                <a:gridCol w="581025"/>
                <a:gridCol w="582612"/>
                <a:gridCol w="582613"/>
                <a:gridCol w="581025"/>
                <a:gridCol w="582612"/>
                <a:gridCol w="582613"/>
                <a:gridCol w="581025"/>
                <a:gridCol w="582612"/>
              </a:tblGrid>
              <a:tr h="112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68" marR="664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3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500" y="714375"/>
          <a:ext cx="8143873" cy="1643063"/>
        </p:xfrm>
        <a:graphic>
          <a:graphicData uri="http://schemas.openxmlformats.org/drawingml/2006/table">
            <a:tbl>
              <a:tblPr/>
              <a:tblGrid>
                <a:gridCol w="412750"/>
                <a:gridCol w="511175"/>
                <a:gridCol w="534988"/>
                <a:gridCol w="512762"/>
                <a:gridCol w="419100"/>
                <a:gridCol w="414338"/>
                <a:gridCol w="404811"/>
                <a:gridCol w="403224"/>
                <a:gridCol w="414338"/>
                <a:gridCol w="385762"/>
                <a:gridCol w="393700"/>
                <a:gridCol w="392113"/>
                <a:gridCol w="384174"/>
                <a:gridCol w="392112"/>
                <a:gridCol w="392113"/>
                <a:gridCol w="395286"/>
                <a:gridCol w="346075"/>
                <a:gridCol w="344489"/>
                <a:gridCol w="346075"/>
                <a:gridCol w="344488"/>
              </a:tblGrid>
              <a:tr h="995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268" marR="6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40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1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928688"/>
            <a:ext cx="7358062" cy="4643437"/>
          </a:xfrm>
        </p:spPr>
        <p:txBody>
          <a:bodyPr/>
          <a:lstStyle/>
          <a:p>
            <a:pPr algn="l">
              <a:defRPr/>
            </a:pPr>
            <a:endParaRPr lang="ru-RU" dirty="0" smtClean="0">
              <a:latin typeface="Comic Sans MS" pitchFamily="66" charset="0"/>
            </a:endParaRPr>
          </a:p>
          <a:p>
            <a:pPr algn="l">
              <a:defRPr/>
            </a:pPr>
            <a:endParaRPr lang="ru-RU" dirty="0" smtClean="0">
              <a:latin typeface="Comic Sans MS" pitchFamily="66" charset="0"/>
            </a:endParaRPr>
          </a:p>
          <a:p>
            <a:pPr algn="l">
              <a:defRPr/>
            </a:pPr>
            <a:r>
              <a:rPr lang="ru-RU" sz="5400" dirty="0" smtClean="0">
                <a:latin typeface="Comic Sans MS" pitchFamily="66" charset="0"/>
              </a:rPr>
              <a:t>Как говорил </a:t>
            </a:r>
          </a:p>
          <a:p>
            <a:pPr algn="l">
              <a:defRPr/>
            </a:pPr>
            <a:r>
              <a:rPr lang="ru-RU" sz="5400" dirty="0" smtClean="0">
                <a:latin typeface="Comic Sans MS" pitchFamily="66" charset="0"/>
              </a:rPr>
              <a:t>А.С.Пушкин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15364" name="Picture 4" descr="C:\Documents and Settings\Admin\Мои документы\Мои рисунки\ррпв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335758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857250" y="785813"/>
            <a:ext cx="7600950" cy="4786312"/>
          </a:xfrm>
        </p:spPr>
        <p:txBody>
          <a:bodyPr/>
          <a:lstStyle/>
          <a:p>
            <a:pPr eaLnBrk="1" hangingPunct="1"/>
            <a:r>
              <a:rPr lang="ru-RU" sz="8000" smtClean="0"/>
              <a:t/>
            </a:r>
            <a:br>
              <a:rPr lang="ru-RU" sz="8000" smtClean="0"/>
            </a:br>
            <a:r>
              <a:rPr lang="ru-RU" sz="7200" smtClean="0">
                <a:solidFill>
                  <a:srgbClr val="FF0000"/>
                </a:solidFill>
              </a:rPr>
              <a:t>«Талант – это способность человека к труду»</a:t>
            </a:r>
            <a:br>
              <a:rPr lang="ru-RU" sz="7200" smtClean="0">
                <a:solidFill>
                  <a:srgbClr val="FF0000"/>
                </a:solidFill>
              </a:rPr>
            </a:br>
            <a:endParaRPr lang="ru-RU" sz="7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428750" y="642938"/>
            <a:ext cx="6786563" cy="5286375"/>
          </a:xfrm>
        </p:spPr>
        <p:txBody>
          <a:bodyPr/>
          <a:lstStyle/>
          <a:p>
            <a:r>
              <a:rPr lang="ru-RU" sz="4800" b="1" smtClean="0">
                <a:solidFill>
                  <a:srgbClr val="FF00FF"/>
                </a:solidFill>
              </a:rPr>
              <a:t>Сегодня вы ещё раз убедились, что мир</a:t>
            </a:r>
            <a:br>
              <a:rPr lang="ru-RU" sz="4800" b="1" smtClean="0">
                <a:solidFill>
                  <a:srgbClr val="FF00FF"/>
                </a:solidFill>
              </a:rPr>
            </a:br>
            <a:r>
              <a:rPr lang="ru-RU" sz="4800" b="1" smtClean="0">
                <a:solidFill>
                  <a:srgbClr val="FF00FF"/>
                </a:solidFill>
              </a:rPr>
              <a:t>степени удивителен. Прав был Ломоносов, сказав, что без них далеко не</a:t>
            </a:r>
            <a:br>
              <a:rPr lang="ru-RU" sz="4800" b="1" smtClean="0">
                <a:solidFill>
                  <a:srgbClr val="FF00FF"/>
                </a:solidFill>
              </a:rPr>
            </a:br>
            <a:r>
              <a:rPr lang="ru-RU" sz="4800" b="1" smtClean="0">
                <a:solidFill>
                  <a:srgbClr val="FF00FF"/>
                </a:solidFill>
              </a:rPr>
              <a:t>уедешь.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18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25" y="1071563"/>
            <a:ext cx="4786313" cy="2528887"/>
          </a:xfrm>
        </p:spPr>
        <p:txBody>
          <a:bodyPr/>
          <a:lstStyle/>
          <a:p>
            <a:r>
              <a:rPr lang="ru-RU" sz="8000" smtClean="0">
                <a:solidFill>
                  <a:srgbClr val="9900FF"/>
                </a:solidFill>
                <a:latin typeface="Monotype Corsiva" pitchFamily="66" charset="0"/>
              </a:rPr>
              <a:t> </a:t>
            </a:r>
            <a:br>
              <a:rPr lang="ru-RU" sz="8000" smtClean="0">
                <a:solidFill>
                  <a:srgbClr val="9900FF"/>
                </a:solidFill>
                <a:latin typeface="Monotype Corsiva" pitchFamily="66" charset="0"/>
              </a:rPr>
            </a:br>
            <a:r>
              <a:rPr lang="ru-RU" sz="8000" smtClean="0">
                <a:solidFill>
                  <a:srgbClr val="9900FF"/>
                </a:solidFill>
                <a:latin typeface="Monotype Corsiva" pitchFamily="66" charset="0"/>
              </a:rPr>
              <a:t/>
            </a:r>
            <a:br>
              <a:rPr lang="ru-RU" sz="8000" smtClean="0">
                <a:solidFill>
                  <a:srgbClr val="9900FF"/>
                </a:solidFill>
                <a:latin typeface="Monotype Corsiva" pitchFamily="66" charset="0"/>
              </a:rPr>
            </a:br>
            <a:r>
              <a:rPr lang="ru-RU" sz="8000" smtClean="0">
                <a:solidFill>
                  <a:srgbClr val="9900FF"/>
                </a:solidFill>
                <a:latin typeface="Monotype Corsiva" pitchFamily="66" charset="0"/>
              </a:rPr>
              <a:t>Всем спасибо за работу, молодцы!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7030A0"/>
                </a:solidFill>
              </a:rPr>
              <a:t>“Пусть кто-нибудь попробует вычеркнуть из математики степени, и он увидит, что без них далеко не уедешь”.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>
                <a:solidFill>
                  <a:srgbClr val="00B0F0"/>
                </a:solidFill>
              </a:rPr>
              <a:t>      (М.В.Ломоносов)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5357813" y="1571625"/>
            <a:ext cx="3071812" cy="3429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Monotype Corsiva" pitchFamily="66" charset="0"/>
              </a:rPr>
              <a:t>Ломоносов М.В.</a:t>
            </a:r>
          </a:p>
        </p:txBody>
      </p:sp>
      <p:pic>
        <p:nvPicPr>
          <p:cNvPr id="5" name="Рисунок 4" descr="Ломоносов"/>
          <p:cNvPicPr/>
          <p:nvPr/>
        </p:nvPicPr>
        <p:blipFill>
          <a:blip r:embed="rId3"/>
          <a:srcRect t="4054"/>
          <a:stretch>
            <a:fillRect/>
          </a:stretch>
        </p:blipFill>
        <p:spPr bwMode="auto">
          <a:xfrm>
            <a:off x="1000101" y="714356"/>
            <a:ext cx="4071965" cy="5072098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4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000125" y="428625"/>
            <a:ext cx="72151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>
                <a:cs typeface="Times New Roman" pitchFamily="18" charset="0"/>
              </a:rPr>
              <a:t>–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>
                <a:latin typeface="Times New Roman" pitchFamily="18" charset="0"/>
                <a:cs typeface="Times New Roman" pitchFamily="18" charset="0"/>
              </a:rPr>
              <a:t>успех,</a:t>
            </a:r>
            <a:endParaRPr lang="ru-RU" sz="8000"/>
          </a:p>
          <a:p>
            <a:pPr eaLnBrk="0" hangingPunct="0"/>
            <a:r>
              <a: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>
                <a:cs typeface="Times New Roman" pitchFamily="18" charset="0"/>
              </a:rPr>
              <a:t>–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>
                <a:latin typeface="Times New Roman" pitchFamily="18" charset="0"/>
                <a:cs typeface="Times New Roman" pitchFamily="18" charset="0"/>
              </a:rPr>
              <a:t>радость,</a:t>
            </a:r>
            <a:endParaRPr lang="ru-RU" sz="8000"/>
          </a:p>
          <a:p>
            <a:pPr eaLnBrk="0" hangingPunct="0"/>
            <a:r>
              <a: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>
                <a:cs typeface="Times New Roman" pitchFamily="18" charset="0"/>
              </a:rPr>
              <a:t>–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>
                <a:latin typeface="Times New Roman" pitchFamily="18" charset="0"/>
                <a:cs typeface="Times New Roman" pitchFamily="18" charset="0"/>
              </a:rPr>
              <a:t>одаренность,</a:t>
            </a:r>
            <a:endParaRPr lang="ru-RU" sz="7200"/>
          </a:p>
          <a:p>
            <a:pPr eaLnBrk="0" hangingPunct="0"/>
            <a:r>
              <a: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>
                <a:cs typeface="Times New Roman" pitchFamily="18" charset="0"/>
              </a:rPr>
              <a:t>–</a:t>
            </a:r>
            <a:r>
              <a:rPr lang="ru-RU" sz="8000">
                <a:latin typeface="Times New Roman" pitchFamily="18" charset="0"/>
                <a:cs typeface="Times New Roman" pitchFamily="18" charset="0"/>
              </a:rPr>
              <a:t> коллектив.</a:t>
            </a:r>
            <a:endParaRPr lang="ru-RU" sz="8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571500"/>
            <a:ext cx="2786063" cy="5500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B0F0"/>
                </a:solidFill>
              </a:rPr>
              <a:t>Пифагор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B0F0"/>
                </a:solidFill>
              </a:rPr>
              <a:t>занимался изучением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B0F0"/>
                </a:solidFill>
              </a:rPr>
              <a:t>степеней.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C:\Documents and Settings\Admin\Мои документы\Мои рисунки\пифагор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3733822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000125" y="857250"/>
            <a:ext cx="3529013" cy="4429125"/>
          </a:xfrm>
        </p:spPr>
        <p:txBody>
          <a:bodyPr/>
          <a:lstStyle/>
          <a:p>
            <a:pPr eaLnBrk="1" hangingPunct="1"/>
            <a:r>
              <a:rPr lang="ru-RU" smtClean="0"/>
              <a:t>Вычислить устно:</a:t>
            </a: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785813"/>
            <a:ext cx="3829050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</a:t>
            </a:r>
            <a:r>
              <a:rPr lang="ru-RU" sz="3600" baseline="30000" dirty="0" smtClean="0"/>
              <a:t>1</a:t>
            </a:r>
            <a:r>
              <a:rPr lang="ru-RU" sz="3600" dirty="0" smtClean="0"/>
              <a:t> =</a:t>
            </a:r>
          </a:p>
          <a:p>
            <a:pPr eaLnBrk="1" hangingPunct="1">
              <a:defRPr/>
            </a:pPr>
            <a:r>
              <a:rPr lang="ru-RU" sz="3600" dirty="0" smtClean="0"/>
              <a:t>4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</a:t>
            </a:r>
          </a:p>
          <a:p>
            <a:pPr eaLnBrk="1" hangingPunct="1">
              <a:defRPr/>
            </a:pPr>
            <a:r>
              <a:rPr lang="ru-RU" sz="3600" dirty="0" smtClean="0"/>
              <a:t>1</a:t>
            </a:r>
            <a:r>
              <a:rPr lang="ru-RU" sz="3600" baseline="30000" dirty="0" smtClean="0"/>
              <a:t>4</a:t>
            </a:r>
            <a:r>
              <a:rPr lang="ru-RU" sz="3600" dirty="0" smtClean="0"/>
              <a:t> =</a:t>
            </a:r>
          </a:p>
          <a:p>
            <a:pPr eaLnBrk="1" hangingPunct="1">
              <a:defRPr/>
            </a:pPr>
            <a:r>
              <a:rPr lang="ru-RU" sz="3600" dirty="0" smtClean="0"/>
              <a:t>(-2)</a:t>
            </a:r>
            <a:r>
              <a:rPr lang="ru-RU" sz="3600" baseline="30000" dirty="0" smtClean="0"/>
              <a:t>3 </a:t>
            </a:r>
            <a:r>
              <a:rPr lang="ru-RU" sz="3600" dirty="0" smtClean="0"/>
              <a:t>=</a:t>
            </a:r>
          </a:p>
          <a:p>
            <a:pPr eaLnBrk="1" hangingPunct="1">
              <a:defRPr/>
            </a:pPr>
            <a:r>
              <a:rPr lang="ru-RU" sz="3600" dirty="0" smtClean="0"/>
              <a:t>5</a:t>
            </a:r>
            <a:r>
              <a:rPr lang="ru-RU" sz="3600" baseline="30000" dirty="0" smtClean="0"/>
              <a:t>0 </a:t>
            </a:r>
            <a:r>
              <a:rPr lang="ru-RU" sz="3600" dirty="0" smtClean="0"/>
              <a:t>=</a:t>
            </a:r>
          </a:p>
          <a:p>
            <a:pPr eaLnBrk="1" hangingPunct="1">
              <a:defRPr/>
            </a:pPr>
            <a:r>
              <a:rPr lang="ru-RU" sz="3600" dirty="0" smtClean="0"/>
              <a:t> 0</a:t>
            </a:r>
            <a:r>
              <a:rPr lang="ru-RU" sz="3600" baseline="30000" dirty="0" smtClean="0"/>
              <a:t>6 </a:t>
            </a:r>
            <a:r>
              <a:rPr lang="ru-RU" sz="3600" dirty="0" smtClean="0"/>
              <a:t>=</a:t>
            </a:r>
          </a:p>
          <a:p>
            <a:pPr eaLnBrk="1" hangingPunct="1">
              <a:defRPr/>
            </a:pPr>
            <a:r>
              <a:rPr lang="ru-RU" sz="3600" dirty="0" smtClean="0"/>
              <a:t>  2 </a:t>
            </a:r>
            <a:r>
              <a:rPr lang="ru-RU" sz="3600" baseline="30000" dirty="0" smtClean="0"/>
              <a:t>-3</a:t>
            </a:r>
            <a:r>
              <a:rPr lang="ru-RU" sz="3600" dirty="0" smtClean="0"/>
              <a:t> =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1000125" y="857250"/>
            <a:ext cx="3529013" cy="4429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785813"/>
            <a:ext cx="3829050" cy="1752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Рене Декарт отмечал, что недостаточно иметь хороший ум, главное – его рационально применять.</a:t>
            </a:r>
          </a:p>
        </p:txBody>
      </p:sp>
      <p:pic>
        <p:nvPicPr>
          <p:cNvPr id="8197" name="Picture 5" descr="C:\Documents and Settings\Admin\Мои документы\Мои рисунки\декарт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857232"/>
            <a:ext cx="3524275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1643063" y="785813"/>
            <a:ext cx="5957887" cy="4786312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63" y="785813"/>
          <a:ext cx="7143750" cy="1928812"/>
        </p:xfrm>
        <a:graphic>
          <a:graphicData uri="http://schemas.openxmlformats.org/drawingml/2006/table">
            <a:tbl>
              <a:tblPr/>
              <a:tblGrid>
                <a:gridCol w="1785586"/>
                <a:gridCol w="1785586"/>
                <a:gridCol w="1785586"/>
                <a:gridCol w="1786992"/>
              </a:tblGrid>
              <a:tr h="988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5 * 5</a:t>
                      </a:r>
                      <a:r>
                        <a:rPr lang="ru-RU" sz="3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3 * 3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(2 * 5)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(½)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(5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 : 8</a:t>
                      </a:r>
                      <a:r>
                        <a:rPr lang="ru-RU" sz="3200" baseline="3000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3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25" y="3008313"/>
          <a:ext cx="7215188" cy="2243138"/>
        </p:xfrm>
        <a:graphic>
          <a:graphicData uri="http://schemas.openxmlformats.org/drawingml/2006/table">
            <a:tbl>
              <a:tblPr/>
              <a:tblGrid>
                <a:gridCol w="1803400"/>
                <a:gridCol w="1804988"/>
                <a:gridCol w="1803400"/>
                <a:gridCol w="1803400"/>
              </a:tblGrid>
              <a:tr h="112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1/625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27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11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08" r="5469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358062" cy="917575"/>
          </a:xfrm>
        </p:spPr>
        <p:txBody>
          <a:bodyPr/>
          <a:lstStyle/>
          <a:p>
            <a:r>
              <a:rPr lang="ru-RU" sz="6000" b="1" smtClean="0">
                <a:solidFill>
                  <a:srgbClr val="0000FF"/>
                </a:solidFill>
              </a:rPr>
              <a:t>Л.Н.Толстой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500188"/>
            <a:ext cx="3852862" cy="418623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«Знания только тогда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знания, когда они получены усилиями своей мысли, а не памятью».   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70" name="Picture 6" descr="C:\Documents and Settings\Admin\Мои документы\Мои рисунки\Безымянныйтолстой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1428736"/>
            <a:ext cx="3143272" cy="4357718"/>
          </a:xfrm>
          <a:ln w="76200">
            <a:solidFill>
              <a:srgbClr val="FF00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278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Comic Sans MS</vt:lpstr>
      <vt:lpstr>Тема Office</vt:lpstr>
      <vt:lpstr>Презентация PowerPoint</vt:lpstr>
      <vt:lpstr>“Пусть кто-нибудь попробует вычеркнуть из математики степени, и он увидит, что без них далеко не уедешь”.         (М.В.Ломоносов)</vt:lpstr>
      <vt:lpstr>Ломоносов М.В.</vt:lpstr>
      <vt:lpstr>Презентация PowerPoint</vt:lpstr>
      <vt:lpstr>Презентация PowerPoint</vt:lpstr>
      <vt:lpstr>Вычислить устно:</vt:lpstr>
      <vt:lpstr>Презентация PowerPoint</vt:lpstr>
      <vt:lpstr>            </vt:lpstr>
      <vt:lpstr>Л.Н.Толстой</vt:lpstr>
      <vt:lpstr>Успех – это результат определённых умений и навыков.</vt:lpstr>
      <vt:lpstr>Презентация PowerPoint</vt:lpstr>
      <vt:lpstr>Презентация PowerPoint</vt:lpstr>
      <vt:lpstr> «Талант – это способность человека к труду» </vt:lpstr>
      <vt:lpstr>Сегодня вы ещё раз убедились, что мир степени удивителен. Прав был Ломоносов, сказав, что без них далеко не уедешь.</vt:lpstr>
      <vt:lpstr>   Всем спасибо за работу, молодцы!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17</cp:revision>
  <dcterms:created xsi:type="dcterms:W3CDTF">2010-12-05T14:49:42Z</dcterms:created>
  <dcterms:modified xsi:type="dcterms:W3CDTF">2011-04-11T01:08:44Z</dcterms:modified>
</cp:coreProperties>
</file>